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7" r:id="rId11"/>
    <p:sldId id="264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950075" cy="9236075"/>
  <p:embeddedFontLst>
    <p:embeddedFont>
      <p:font typeface="Alice" panose="020B0604020202020204" charset="0"/>
      <p:regular r:id="rId21"/>
    </p:embeddedFont>
    <p:embeddedFont>
      <p:font typeface="Alice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</p:embeddedFont>
    <p:embeddedFont>
      <p:font typeface="Open Sans Light Bold" panose="020B0604020202020204" charset="0"/>
      <p:regular r:id="rId28"/>
    </p:embeddedFont>
    <p:embeddedFont>
      <p:font typeface="Telegraf" panose="020B0604020202020204" charset="0"/>
      <p:regular r:id="rId29"/>
    </p:embeddedFont>
    <p:embeddedFont>
      <p:font typeface="Telegraf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49559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17525"/>
            <a:ext cx="4608512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6677" y="3283938"/>
            <a:ext cx="7413413" cy="311236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49559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5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827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237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4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9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26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13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5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161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23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69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4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6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0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49559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17525"/>
            <a:ext cx="4611688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6677" y="3283938"/>
            <a:ext cx="7413413" cy="311236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chromebooks, software programs, classroom technology</a:t>
            </a:r>
          </a:p>
          <a:p>
            <a:pPr lvl="0"/>
            <a:endParaRPr lang="en-US"/>
          </a:p>
          <a:p>
            <a:pPr lvl="0"/>
            <a:r>
              <a:rPr lang="en-US"/>
              <a:t>materials for parent nights/workshops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49559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3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1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208597">
            <a:off x="14198417" y="5350254"/>
            <a:ext cx="5199973" cy="72773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83160" y="1967172"/>
            <a:ext cx="10521681" cy="6149162"/>
            <a:chOff x="0" y="0"/>
            <a:chExt cx="14028907" cy="8198882"/>
          </a:xfrm>
        </p:grpSpPr>
        <p:sp>
          <p:nvSpPr>
            <p:cNvPr id="4" name="TextBox 4"/>
            <p:cNvSpPr txBox="1"/>
            <p:nvPr/>
          </p:nvSpPr>
          <p:spPr>
            <a:xfrm>
              <a:off x="0" y="1480505"/>
              <a:ext cx="14028907" cy="5004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>
                  <a:solidFill>
                    <a:srgbClr val="426592"/>
                  </a:solidFill>
                  <a:latin typeface="Alice"/>
                </a:rPr>
                <a:t>Welcome to the Annual Meeting of Title I, Part A Parents and Families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32869" y="-47625"/>
              <a:ext cx="9563170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5F7783"/>
                  </a:solidFill>
                  <a:latin typeface="Alice"/>
                </a:rPr>
                <a:t>Ennis ISD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32869" y="7307977"/>
              <a:ext cx="9563170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5F7783"/>
                  </a:solidFill>
                  <a:latin typeface="Alice"/>
                </a:rPr>
                <a:t>School Year 2020-2021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725689" y="515168"/>
            <a:ext cx="6645148" cy="5400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52569" y="-927039"/>
            <a:ext cx="5491668" cy="44432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39509">
            <a:off x="1518992" y="7913161"/>
            <a:ext cx="4066369" cy="36597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95579" y="-278833"/>
            <a:ext cx="992546" cy="927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63027" y="4517888"/>
            <a:ext cx="560556" cy="5238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02704" y="9819227"/>
            <a:ext cx="582072" cy="5439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6461741"/>
            <a:ext cx="878815" cy="8212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93368" y="4189375"/>
            <a:ext cx="354974" cy="3285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424104" y="4877497"/>
            <a:ext cx="354974" cy="328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75652" y="9578771"/>
            <a:ext cx="354974" cy="3285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641489" y="864444"/>
            <a:ext cx="354974" cy="328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40337" y="2448558"/>
            <a:ext cx="4128572" cy="4128555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029593" y="-453277"/>
            <a:ext cx="4128572" cy="412855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375270" y="457918"/>
            <a:ext cx="7884030" cy="216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"/>
              </a:rPr>
              <a:t>Parent and Family Engagement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5689" y="-143646"/>
            <a:ext cx="992546" cy="927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10338" y="2743016"/>
            <a:ext cx="354974" cy="32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7763259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80314" y="1282488"/>
            <a:ext cx="354974" cy="3285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00400" y="3761198"/>
            <a:ext cx="14938242" cy="624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  <a:spcBef>
                <a:spcPct val="0"/>
              </a:spcBef>
            </a:pPr>
            <a:r>
              <a:rPr lang="en-US" sz="3608" dirty="0">
                <a:solidFill>
                  <a:srgbClr val="000000"/>
                </a:solidFill>
                <a:latin typeface="Telegraf"/>
              </a:rPr>
              <a:t>A portion of the Title I, Part A funds are allocated for parent and family engagement.</a:t>
            </a:r>
          </a:p>
          <a:p>
            <a:pPr algn="ctr">
              <a:lnSpc>
                <a:spcPts val="5052"/>
              </a:lnSpc>
              <a:spcBef>
                <a:spcPct val="0"/>
              </a:spcBef>
            </a:pPr>
            <a:endParaRPr lang="en-US" sz="3608" dirty="0">
              <a:solidFill>
                <a:srgbClr val="000000"/>
              </a:solidFill>
              <a:latin typeface="Telegraf"/>
            </a:endParaRPr>
          </a:p>
          <a:p>
            <a:pPr marL="704273" lvl="1" indent="-352136">
              <a:lnSpc>
                <a:spcPts val="4240"/>
              </a:lnSpc>
              <a:buFont typeface="Arial"/>
              <a:buChar char="•"/>
            </a:pPr>
            <a:r>
              <a:rPr lang="en-US" sz="3262" dirty="0">
                <a:solidFill>
                  <a:srgbClr val="000000"/>
                </a:solidFill>
                <a:latin typeface="Telegraf"/>
              </a:rPr>
              <a:t>10% of the funds allocated to parent and family engagement are used for system-wide initiatives and administrative expenses related to parent and family engagement.</a:t>
            </a:r>
          </a:p>
          <a:p>
            <a:pPr marL="704273" lvl="1" indent="-352137">
              <a:lnSpc>
                <a:spcPts val="4240"/>
              </a:lnSpc>
              <a:buFont typeface="Arial"/>
              <a:buChar char="•"/>
            </a:pPr>
            <a:r>
              <a:rPr lang="en-US" sz="3262" dirty="0">
                <a:solidFill>
                  <a:srgbClr val="000000"/>
                </a:solidFill>
                <a:latin typeface="Telegraf"/>
              </a:rPr>
              <a:t>90% of the parent and family engagement funds must be allocated to the Title I schools in the district to implement school-level parent and family engagement</a:t>
            </a:r>
          </a:p>
          <a:p>
            <a:pPr marL="704273" lvl="1" indent="-352136">
              <a:lnSpc>
                <a:spcPts val="4240"/>
              </a:lnSpc>
              <a:buFont typeface="Arial"/>
              <a:buChar char="•"/>
            </a:pPr>
            <a:r>
              <a:rPr lang="en-US" sz="3262" dirty="0">
                <a:solidFill>
                  <a:srgbClr val="000000"/>
                </a:solidFill>
                <a:latin typeface="Telegraf"/>
              </a:rPr>
              <a:t>Title I parents have the right to be involved in the decisions regarding how these funds will be used for parent and family engagement activities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345208" cy="10402962"/>
          </a:xfrm>
          <a:prstGeom prst="rect">
            <a:avLst/>
          </a:prstGeom>
          <a:solidFill>
            <a:srgbClr val="F9DCA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45550" b="19434"/>
          <a:stretch>
            <a:fillRect/>
          </a:stretch>
        </p:blipFill>
        <p:spPr>
          <a:xfrm>
            <a:off x="0" y="6941835"/>
            <a:ext cx="6345208" cy="33451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3478" y="936496"/>
            <a:ext cx="6078253" cy="426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"/>
              </a:rPr>
              <a:t>Benefits of Parent and Family Engagement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51385" y="4188467"/>
            <a:ext cx="7782818" cy="22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u="sng" dirty="0">
                <a:solidFill>
                  <a:srgbClr val="000000"/>
                </a:solidFill>
                <a:latin typeface="Telegraf Bold"/>
              </a:rPr>
              <a:t>Parent Benefits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Increases confidence in the school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More confident in their parenting skills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Creates a home environment that encourages learning</a:t>
            </a: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Encourages them to advance their own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6906153"/>
            <a:ext cx="5301109" cy="275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u="sng" dirty="0">
                <a:solidFill>
                  <a:srgbClr val="000000"/>
                </a:solidFill>
                <a:latin typeface="Telegraf Bold"/>
              </a:rPr>
              <a:t>School Benefits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Improved teacher morale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Higher ratings of teachers by parents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More support from families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Higher student achievement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Better reputations in the community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37561" y="128264"/>
            <a:ext cx="6884938" cy="367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u="sng" dirty="0">
                <a:solidFill>
                  <a:srgbClr val="000000"/>
                </a:solidFill>
                <a:latin typeface="Telegraf Bold"/>
              </a:rPr>
              <a:t>Student Benefits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Higher grades and test scores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More likely to do homework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Better attendance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Fewer placement in special education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More positive attitudes and behavior</a:t>
            </a:r>
          </a:p>
          <a:p>
            <a:pPr algn="ctr">
              <a:lnSpc>
                <a:spcPts val="3600"/>
              </a:lnSpc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Higher graduation rates</a:t>
            </a: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Telegraf"/>
              </a:rPr>
              <a:t>Greater enrollment on postsecondary </a:t>
            </a:r>
            <a:r>
              <a:rPr lang="en-US" sz="2400" dirty="0">
                <a:solidFill>
                  <a:srgbClr val="000000"/>
                </a:solidFill>
                <a:latin typeface="Telegraf"/>
              </a:rPr>
              <a:t>education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2636" y="1452023"/>
            <a:ext cx="14701797" cy="8109216"/>
            <a:chOff x="0" y="-171450"/>
            <a:chExt cx="19602396" cy="10812288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1450"/>
              <a:ext cx="19602396" cy="178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00"/>
                </a:lnSpc>
              </a:pPr>
              <a:r>
                <a:rPr lang="en-US" sz="8000">
                  <a:solidFill>
                    <a:srgbClr val="5F7783"/>
                  </a:solidFill>
                  <a:latin typeface="Telegraf Bold"/>
                </a:rPr>
                <a:t>How can you help?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27109" y="2337453"/>
              <a:ext cx="14548179" cy="830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dirty="0"/>
            </a:p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5F7783"/>
                  </a:solidFill>
                  <a:latin typeface="Alice"/>
                </a:rPr>
                <a:t>Be involved...</a:t>
              </a: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endParaRPr lang="en-US" sz="3200" dirty="0">
                <a:solidFill>
                  <a:srgbClr val="5F7783"/>
                </a:solidFill>
                <a:latin typeface="Alice"/>
              </a:endParaRPr>
            </a:p>
            <a:p>
              <a:pPr marL="690881" lvl="1" indent="-345440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 dirty="0">
                  <a:solidFill>
                    <a:srgbClr val="5F7783"/>
                  </a:solidFill>
                  <a:latin typeface="Alice"/>
                </a:rPr>
                <a:t>Stay in contact with your child's teacher and campus administrators </a:t>
              </a:r>
            </a:p>
            <a:p>
              <a:pPr marL="690880" lvl="1" indent="-345440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 dirty="0">
                  <a:solidFill>
                    <a:srgbClr val="5F7783"/>
                  </a:solidFill>
                  <a:latin typeface="Alice"/>
                </a:rPr>
                <a:t>Attend parent meetings/conferences</a:t>
              </a:r>
            </a:p>
            <a:p>
              <a:pPr marL="690881" lvl="1" indent="-345440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 dirty="0">
                  <a:solidFill>
                    <a:srgbClr val="5F7783"/>
                  </a:solidFill>
                  <a:latin typeface="Alice"/>
                </a:rPr>
                <a:t>Utilize the campus/district webpages and social media</a:t>
              </a:r>
            </a:p>
            <a:p>
              <a:pPr marL="690881" lvl="1" indent="-345440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 dirty="0">
                  <a:solidFill>
                    <a:srgbClr val="5F7783"/>
                  </a:solidFill>
                  <a:latin typeface="Alice"/>
                </a:rPr>
                <a:t>Update your contact information with your child's school</a:t>
              </a:r>
            </a:p>
            <a:p>
              <a:pPr marL="690881" lvl="1" indent="-345440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 dirty="0">
                  <a:solidFill>
                    <a:srgbClr val="5F7783"/>
                  </a:solidFill>
                  <a:latin typeface="Alice"/>
                </a:rPr>
                <a:t>Volunteer when you can</a:t>
              </a:r>
            </a:p>
            <a:p>
              <a:pPr marL="690881" lvl="1" indent="-345440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 dirty="0">
                  <a:solidFill>
                    <a:srgbClr val="5F7783"/>
                  </a:solidFill>
                  <a:latin typeface="Alice"/>
                </a:rPr>
                <a:t>Talk to your child; ask questions; check their folders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87506">
            <a:off x="14614152" y="4649038"/>
            <a:ext cx="4083753" cy="6953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23876">
            <a:off x="11812190" y="-1359971"/>
            <a:ext cx="4083753" cy="6953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13659" y="4277172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85540" y="2116909"/>
            <a:ext cx="992546" cy="927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64187" y="9094044"/>
            <a:ext cx="354974" cy="328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98621" y="6703370"/>
            <a:ext cx="992546" cy="927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04326" y="864444"/>
            <a:ext cx="354974" cy="328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7869" y="1666576"/>
            <a:ext cx="14042056" cy="7480292"/>
            <a:chOff x="0" y="0"/>
            <a:chExt cx="18722742" cy="997372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80975"/>
              <a:ext cx="18722742" cy="194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0"/>
                </a:lnSpc>
              </a:pPr>
              <a:r>
                <a:rPr lang="en-US" sz="8800">
                  <a:solidFill>
                    <a:srgbClr val="5F7783"/>
                  </a:solidFill>
                  <a:latin typeface="Telegraf Bold"/>
                </a:rPr>
                <a:t>Annual Evaluation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413705" y="2429033"/>
              <a:ext cx="13895332" cy="7544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35"/>
                </a:lnSpc>
              </a:pPr>
              <a:r>
                <a:rPr lang="en-US" sz="2800">
                  <a:solidFill>
                    <a:srgbClr val="5F7783"/>
                  </a:solidFill>
                  <a:latin typeface="Alice"/>
                </a:rPr>
                <a:t>The content and effectiveness of the Parent and Family Engagement Policy must be evaluated annually. This includes:</a:t>
              </a:r>
            </a:p>
            <a:p>
              <a:pPr marL="604519" lvl="1" indent="-302260">
                <a:lnSpc>
                  <a:spcPts val="4535"/>
                </a:lnSpc>
                <a:buFont typeface="Arial"/>
                <a:buChar char="•"/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Identifying barriers to participation in parental involvement</a:t>
              </a:r>
            </a:p>
            <a:p>
              <a:pPr marL="604519" lvl="1" indent="-302260">
                <a:lnSpc>
                  <a:spcPts val="4535"/>
                </a:lnSpc>
                <a:buFont typeface="Arial"/>
                <a:buChar char="•"/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Collecting data and input</a:t>
              </a:r>
            </a:p>
            <a:p>
              <a:pPr>
                <a:lnSpc>
                  <a:spcPts val="4535"/>
                </a:lnSpc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-Parent questionnaires and surveys</a:t>
              </a:r>
            </a:p>
            <a:p>
              <a:pPr>
                <a:lnSpc>
                  <a:spcPts val="4535"/>
                </a:lnSpc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-Focus groups</a:t>
              </a:r>
            </a:p>
            <a:p>
              <a:pPr>
                <a:lnSpc>
                  <a:spcPts val="4535"/>
                </a:lnSpc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-Parent advisory committee input</a:t>
              </a:r>
            </a:p>
            <a:p>
              <a:pPr marL="604520" lvl="1" indent="-302260">
                <a:lnSpc>
                  <a:spcPts val="4536"/>
                </a:lnSpc>
                <a:buFont typeface="Arial"/>
                <a:buChar char="•"/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Reporting</a:t>
              </a:r>
              <a:r>
                <a:rPr lang="en-US" sz="2799">
                  <a:solidFill>
                    <a:srgbClr val="496592"/>
                  </a:solidFill>
                  <a:latin typeface="Alice"/>
                </a:rPr>
                <a:t> </a:t>
              </a:r>
              <a:r>
                <a:rPr lang="en-US" sz="2799">
                  <a:solidFill>
                    <a:srgbClr val="5F7783"/>
                  </a:solidFill>
                  <a:latin typeface="Alice"/>
                </a:rPr>
                <a:t>findings to parents and families and using those results to revise the Parent and Family Engagement Policy and School-Parent Compact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87506">
            <a:off x="14614152" y="4649038"/>
            <a:ext cx="4083753" cy="6953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23876">
            <a:off x="11563892" y="-1359971"/>
            <a:ext cx="4083753" cy="6953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13659" y="4277172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85540" y="2116909"/>
            <a:ext cx="992546" cy="927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64187" y="9094044"/>
            <a:ext cx="354974" cy="328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98621" y="6703370"/>
            <a:ext cx="992546" cy="927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04326" y="864444"/>
            <a:ext cx="354974" cy="32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90631" y="0"/>
            <a:ext cx="19669617" cy="3238722"/>
          </a:xfrm>
          <a:prstGeom prst="rect">
            <a:avLst/>
          </a:prstGeom>
          <a:solidFill>
            <a:srgbClr val="8BCB9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54477" y="328382"/>
            <a:ext cx="2406159" cy="24782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25284" y="1116682"/>
            <a:ext cx="6613040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latin typeface="Telegraf"/>
              </a:rPr>
              <a:t>Curriculum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361470"/>
            <a:ext cx="15986364" cy="305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ENNIS ISD FOLLOWS THE STATE ADOPTED TEKS. WE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FOLLOW THE SCOPE AND SEQUENCE IN THE TEKS RESOURCE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PROGRAM. EACH DEPARTMENT OF TEACHERS ALIGN CLASS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INSTRUCTION, ACTIVITIES AND ASSESSMENTS TO THE STATE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STANDARDS.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0818" y="8145603"/>
            <a:ext cx="15986364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u="sng">
                <a:solidFill>
                  <a:srgbClr val="000000"/>
                </a:solidFill>
                <a:latin typeface="Telegraf Bold"/>
              </a:rPr>
              <a:t>TEKS Resource System Parent Portal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32572" y="-57981"/>
            <a:ext cx="7055428" cy="10402962"/>
          </a:xfrm>
          <a:prstGeom prst="rect">
            <a:avLst/>
          </a:prstGeom>
          <a:solidFill>
            <a:srgbClr val="CCE1DE"/>
          </a:solidFill>
        </p:spPr>
      </p:sp>
      <p:sp>
        <p:nvSpPr>
          <p:cNvPr id="3" name="TextBox 3"/>
          <p:cNvSpPr txBox="1"/>
          <p:nvPr/>
        </p:nvSpPr>
        <p:spPr>
          <a:xfrm>
            <a:off x="1644970" y="1008748"/>
            <a:ext cx="7611050" cy="758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Informal daily questioning, exit tickets and class participation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Unit test at the conclusion of units or concepts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Semester Common based Assessments/Exams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Mock or released STAAR test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Universal screeners for reading levels.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32808" y="734428"/>
            <a:ext cx="3179618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018434" y="5450945"/>
            <a:ext cx="5483705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200">
                <a:solidFill>
                  <a:srgbClr val="5F7783"/>
                </a:solidFill>
                <a:latin typeface="Telegraf"/>
              </a:rPr>
              <a:t>Assessment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074607">
            <a:off x="1070787" y="5075127"/>
            <a:ext cx="1026921" cy="435539"/>
            <a:chOff x="0" y="0"/>
            <a:chExt cx="2527300" cy="1071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4936533" y="1011245"/>
            <a:ext cx="9997509" cy="111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>
                <a:solidFill>
                  <a:srgbClr val="5F7783"/>
                </a:solidFill>
                <a:latin typeface="Telegraf Bold"/>
              </a:rPr>
              <a:t>Teacher Qualifications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2401">
            <a:off x="14548161" y="7151073"/>
            <a:ext cx="3066657" cy="4006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80313" y="299533"/>
            <a:ext cx="354974" cy="32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18609" y="0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489176" y="4181242"/>
            <a:ext cx="1597647" cy="1493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68280" y="9673923"/>
            <a:ext cx="1312033" cy="12261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3333" y="5915861"/>
            <a:ext cx="997166" cy="9318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69546" y="552968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33384" y="8989978"/>
            <a:ext cx="354974" cy="328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473256" y="4376660"/>
            <a:ext cx="354974" cy="328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165658">
            <a:off x="433840" y="408423"/>
            <a:ext cx="2989992" cy="31204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5250" y="7384407"/>
            <a:ext cx="3575158" cy="3211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187772">
            <a:off x="14969310" y="463776"/>
            <a:ext cx="3239242" cy="286820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581400" y="2508189"/>
            <a:ext cx="11356532" cy="7017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0647" lvl="1" indent="-425323">
              <a:lnSpc>
                <a:spcPts val="5516"/>
              </a:lnSpc>
              <a:buFont typeface="Arial"/>
              <a:buChar char="•"/>
            </a:pPr>
            <a:r>
              <a:rPr lang="en-US" sz="3940" dirty="0">
                <a:solidFill>
                  <a:srgbClr val="000000"/>
                </a:solidFill>
                <a:latin typeface="Telegraf"/>
              </a:rPr>
              <a:t>Schools are required to notify parents that they have the right to request information regarding the qualifications of their child’s teacher</a:t>
            </a:r>
          </a:p>
          <a:p>
            <a:pPr>
              <a:lnSpc>
                <a:spcPts val="5516"/>
              </a:lnSpc>
            </a:pPr>
            <a:endParaRPr lang="en-US" sz="3940" dirty="0">
              <a:solidFill>
                <a:srgbClr val="000000"/>
              </a:solidFill>
              <a:latin typeface="Telegraf"/>
            </a:endParaRPr>
          </a:p>
          <a:p>
            <a:pPr marL="850647" lvl="1" indent="-425323">
              <a:lnSpc>
                <a:spcPts val="5516"/>
              </a:lnSpc>
              <a:buFont typeface="Arial"/>
              <a:buChar char="•"/>
            </a:pPr>
            <a:r>
              <a:rPr lang="en-US" sz="3940" dirty="0">
                <a:solidFill>
                  <a:srgbClr val="000000"/>
                </a:solidFill>
                <a:latin typeface="Telegraf"/>
              </a:rPr>
              <a:t>Parents must follow the school procedure to request this information</a:t>
            </a:r>
          </a:p>
          <a:p>
            <a:pPr>
              <a:lnSpc>
                <a:spcPts val="5516"/>
              </a:lnSpc>
            </a:pPr>
            <a:endParaRPr lang="en-US" sz="3940" dirty="0">
              <a:solidFill>
                <a:srgbClr val="000000"/>
              </a:solidFill>
              <a:latin typeface="Telegraf"/>
            </a:endParaRPr>
          </a:p>
          <a:p>
            <a:pPr marL="850647" lvl="1" indent="-425323">
              <a:lnSpc>
                <a:spcPts val="5516"/>
              </a:lnSpc>
              <a:buFont typeface="Arial"/>
              <a:buChar char="•"/>
            </a:pPr>
            <a:r>
              <a:rPr lang="en-US" sz="3941" dirty="0">
                <a:solidFill>
                  <a:srgbClr val="000000"/>
                </a:solidFill>
                <a:latin typeface="Telegraf"/>
              </a:rPr>
              <a:t>Check with your school office or district office to make this request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7601" y="2919914"/>
            <a:ext cx="992546" cy="9275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2627" y="700188"/>
            <a:ext cx="354974" cy="328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371" y="4661528"/>
            <a:ext cx="1335446" cy="1248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3726" y="6438468"/>
            <a:ext cx="354974" cy="328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5544" y="9641923"/>
            <a:ext cx="992546" cy="9275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407390">
            <a:off x="503186" y="657150"/>
            <a:ext cx="3397761" cy="2353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295421">
            <a:off x="656097" y="6761066"/>
            <a:ext cx="2020025" cy="28198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78089" y="4661528"/>
            <a:ext cx="2788990" cy="21973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90361" y="472479"/>
            <a:ext cx="10178833" cy="111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dirty="0">
                <a:solidFill>
                  <a:srgbClr val="5F7783"/>
                </a:solidFill>
                <a:latin typeface="Telegraf"/>
              </a:rPr>
              <a:t>Who do I contact?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20282" y="1875408"/>
            <a:ext cx="8318990" cy="80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Crockett ECC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872-7131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Carver ECC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872-3730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Travis Elementary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872-7455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Houston Elementary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872-7285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Bowie Elementary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872-7234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Austin Elementary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872-7190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Miller Intermediate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872-3775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Lummus Intermediate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872-7060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Ennis Junior High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872-3850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Ennis High 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(972) 872-3500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82A44"/>
              </a:solidFill>
              <a:latin typeface="Open Sans Light"/>
            </a:endParaRP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 Bold"/>
              </a:rPr>
              <a:t>District Parent Liaison</a:t>
            </a:r>
            <a:r>
              <a:rPr lang="en-US" sz="3200" dirty="0">
                <a:solidFill>
                  <a:srgbClr val="082A44"/>
                </a:solidFill>
                <a:latin typeface="Open Sans Light"/>
              </a:rPr>
              <a:t> (972) 872-7336</a:t>
            </a:r>
          </a:p>
          <a:p>
            <a:pPr algn="ctr">
              <a:lnSpc>
                <a:spcPts val="4960"/>
              </a:lnSpc>
            </a:pPr>
            <a:r>
              <a:rPr lang="en-US" sz="3200" dirty="0">
                <a:solidFill>
                  <a:srgbClr val="082A44"/>
                </a:solidFill>
                <a:latin typeface="Open Sans Light"/>
              </a:rPr>
              <a:t>kimberly.procell@ennis.k12.tx.us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3086100"/>
            <a:ext cx="16400115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000000"/>
                </a:solidFill>
                <a:latin typeface="Open Sans Light Bold"/>
              </a:rPr>
              <a:t>Thanks for attending!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1580" y="6378553"/>
            <a:ext cx="3763549" cy="3599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532557" cy="3378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5345" y="2402051"/>
            <a:ext cx="14610386" cy="750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000000"/>
                </a:solidFill>
                <a:latin typeface="Telegraf Bold"/>
              </a:rPr>
              <a:t>THE EVERY STUDENT SUCCEEDS ACT(ESSA), TITLE I PART A, REQUIRES THAT EACH TITLE I SCHOOL HOLD AN ANNUAL MEETING FOR THE PARENTS AND FAMILIES OF CHILDREN WHO RECEIVE TITLE I SERVICES: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spc="280" dirty="0">
              <a:solidFill>
                <a:srgbClr val="000000"/>
              </a:solidFill>
              <a:latin typeface="Telegraf Bold"/>
            </a:endParaRP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 dirty="0">
                <a:solidFill>
                  <a:srgbClr val="000000"/>
                </a:solidFill>
                <a:latin typeface="Telegraf Bold"/>
              </a:rPr>
              <a:t>TO INFORM YOU OF THE SCHOOL’S PARTICIPATION IN TITLE I, PART A</a:t>
            </a:r>
          </a:p>
          <a:p>
            <a:pPr>
              <a:lnSpc>
                <a:spcPts val="4200"/>
              </a:lnSpc>
            </a:pPr>
            <a:endParaRPr lang="en-US" sz="2800" spc="280" dirty="0">
              <a:solidFill>
                <a:srgbClr val="000000"/>
              </a:solidFill>
              <a:latin typeface="Telegraf Bold"/>
            </a:endParaRP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 dirty="0">
                <a:solidFill>
                  <a:srgbClr val="000000"/>
                </a:solidFill>
                <a:latin typeface="Telegraf Bold"/>
              </a:rPr>
              <a:t>TO EXPLAIN THE REQUIREMENTS OF TITLE I, PART A</a:t>
            </a:r>
          </a:p>
          <a:p>
            <a:pPr>
              <a:lnSpc>
                <a:spcPts val="4200"/>
              </a:lnSpc>
            </a:pPr>
            <a:endParaRPr lang="en-US" sz="2800" spc="280" dirty="0">
              <a:solidFill>
                <a:srgbClr val="000000"/>
              </a:solidFill>
              <a:latin typeface="Telegraf Bold"/>
            </a:endParaRP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 dirty="0">
                <a:solidFill>
                  <a:srgbClr val="000000"/>
                </a:solidFill>
                <a:latin typeface="Telegraf Bold"/>
              </a:rPr>
              <a:t>TO EXPLAIN YOUR RIGHTS AND OPPORTUNITIES AS PARENTS AND FAMILIES TO BE INVOLVED IN YOUR CHILD’S LEARNING AND ACHIEVEMENT.</a:t>
            </a:r>
          </a:p>
          <a:p>
            <a:pPr>
              <a:lnSpc>
                <a:spcPts val="4200"/>
              </a:lnSpc>
            </a:pPr>
            <a:endParaRPr lang="en-US" sz="2800" spc="280" dirty="0">
              <a:solidFill>
                <a:srgbClr val="000000"/>
              </a:solidFill>
              <a:latin typeface="Telegraf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55731" y="0"/>
            <a:ext cx="2232269" cy="29166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55262" y="1240202"/>
            <a:ext cx="5475982" cy="69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3600" spc="359">
                <a:solidFill>
                  <a:srgbClr val="000000"/>
                </a:solidFill>
                <a:latin typeface="Telegraf Bold"/>
              </a:rPr>
              <a:t>WHY ARE WE HERE?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2213" r="10000"/>
          <a:stretch>
            <a:fillRect/>
          </a:stretch>
        </p:blipFill>
        <p:spPr>
          <a:xfrm>
            <a:off x="9974005" y="0"/>
            <a:ext cx="831399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96595" y="607479"/>
            <a:ext cx="4254103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WHAT IS TITLE I?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8963" y="356181"/>
            <a:ext cx="8996489" cy="818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</a:pPr>
            <a:endParaRPr/>
          </a:p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5120"/>
              </a:lnSpc>
            </a:pPr>
            <a:endParaRPr/>
          </a:p>
          <a:p>
            <a:pPr algn="ctr">
              <a:lnSpc>
                <a:spcPts val="5120"/>
              </a:lnSpc>
            </a:pPr>
            <a:r>
              <a:rPr lang="en-US" sz="3200" spc="217">
                <a:solidFill>
                  <a:srgbClr val="000000"/>
                </a:solidFill>
                <a:latin typeface="Telegraf"/>
              </a:rPr>
              <a:t>TITLE I IS A FEDERAL PROGRAM THAT PROVIDES SUPPLEMENTAL FUNDING TO THE STATE AND SCHOOL DISTRICTS. THE FUNDING IS FOR RESOURCES TO HELP SCHOOLS WITH HIGH CONCENTRATIONS OF STUDENTS FROM LOW-INCOME FAMILIES TO PROVIDE A HIGH-QUALITY EDUCATION THAT WILL ENABLE ALL CHILDREN TO MEET THE STATE'S STUDENT PERFORMANCE STANDARDS.</a:t>
            </a:r>
          </a:p>
          <a:p>
            <a:pPr>
              <a:lnSpc>
                <a:spcPts val="5120"/>
              </a:lnSpc>
            </a:pPr>
            <a:endParaRPr lang="en-US" sz="3200" spc="217">
              <a:solidFill>
                <a:srgbClr val="000000"/>
              </a:solidFill>
              <a:latin typeface="Telegraf"/>
            </a:endParaRPr>
          </a:p>
          <a:p>
            <a:pPr algn="l">
              <a:lnSpc>
                <a:spcPts val="5120"/>
              </a:lnSpc>
              <a:spcBef>
                <a:spcPct val="0"/>
              </a:spcBef>
            </a:pPr>
            <a:endParaRPr lang="en-US" sz="3200" spc="217">
              <a:solidFill>
                <a:srgbClr val="000000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B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-955986"/>
            <a:ext cx="3704051" cy="60994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40604">
            <a:off x="1381312" y="6087363"/>
            <a:ext cx="3704051" cy="60994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03388" y="828558"/>
            <a:ext cx="992546" cy="9275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25901" y="3339378"/>
            <a:ext cx="354974" cy="328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06746" y="5612271"/>
            <a:ext cx="1335446" cy="12480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9247" y="5612271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54635" y="7556653"/>
            <a:ext cx="354974" cy="32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58362" y="9823210"/>
            <a:ext cx="992546" cy="9275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32122" y="311563"/>
            <a:ext cx="11339455" cy="900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00000"/>
                </a:solidFill>
                <a:latin typeface="Alice Bold"/>
              </a:rPr>
              <a:t>ALL 10 CAMPUSES HAVE SCHOOL-WIDE TITLE I PROGRAMS. THAT MEANS THEY RECEIVE FEDERAL FUNDS FROM TITLE I, PART A TO OFFER OPPORTUNITIES TO ALL STUDENTS.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spc="32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CROCKETT ECC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CARVER ECC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TRAVIS ELEMENTARY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HOUSTON ELEMENTARY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BOWIE ELEMENTARY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AUSTIN ELEMENTARY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MILLER INTERMEDIATE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LUMMUS INTERMEDIATE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ENNIS JUNIOR HIGH SCHOOL</a:t>
            </a:r>
          </a:p>
          <a:p>
            <a:pPr algn="ctr">
              <a:lnSpc>
                <a:spcPts val="2800"/>
              </a:lnSpc>
            </a:pPr>
            <a:endParaRPr lang="en-US" sz="2800" spc="484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800" spc="484">
                <a:solidFill>
                  <a:srgbClr val="000000"/>
                </a:solidFill>
                <a:latin typeface="Alice Bold"/>
              </a:rPr>
              <a:t>ENNIS HIGH SCHOOL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518" r="29560"/>
          <a:stretch>
            <a:fillRect/>
          </a:stretch>
        </p:blipFill>
        <p:spPr>
          <a:xfrm>
            <a:off x="0" y="0"/>
            <a:ext cx="8122887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22887" y="895350"/>
            <a:ext cx="10165113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 Bold"/>
              </a:rPr>
              <a:t>HOW DOES A SCHOOL BECOME ELIGIBLE?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907768"/>
            <a:ext cx="8015073" cy="519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dirty="0"/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000000"/>
                </a:solidFill>
                <a:latin typeface="Telegraf Bold"/>
              </a:rPr>
              <a:t>CAMPUSES IN WHICH MORE THAN 40% OF THE STUDENTS RECEIVE FREE OR REDUCED LUNCH ARE ELIGIBLE FOR TITLE I FUNDS.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800" spc="280" dirty="0">
              <a:solidFill>
                <a:srgbClr val="000000"/>
              </a:solidFill>
              <a:latin typeface="Telegraf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799" spc="279" dirty="0">
                <a:solidFill>
                  <a:srgbClr val="000000"/>
                </a:solidFill>
                <a:latin typeface="Telegraf Bold"/>
              </a:rPr>
              <a:t>ALL STUDENTS BENEFIT FROM THE PROGRAMS AND/OR PERSONNEL FUNDED THROUGH TITLE I REGARDLESS OF ECONOMIC STATUS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6730" b="89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7716" y="1432560"/>
            <a:ext cx="13927764" cy="681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800" spc="1047">
                <a:solidFill>
                  <a:srgbClr val="FFFFFF"/>
                </a:solidFill>
                <a:latin typeface="Telegraf Bold"/>
              </a:rPr>
              <a:t>A SCHOOL THAT RECEIVES TITLE I FUNDS MUST: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spc="1047">
              <a:solidFill>
                <a:srgbClr val="FFFFFF"/>
              </a:solidFill>
              <a:latin typeface="Telegraf Bold"/>
            </a:endParaRPr>
          </a:p>
          <a:p>
            <a:pPr marL="604519" lvl="1" indent="-302260" algn="ctr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CONDUCT OUTREACH TO ALL PARENTS AND FAMILIES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"/>
            </a:endParaRPr>
          </a:p>
          <a:p>
            <a:pPr marL="604519" lvl="1" indent="-302260" algn="ctr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IMPLEMENT PROGRAMS, ACTIVITIES, AND PROCEDURES FOR THE INVOLVEMENT OF PARENTS AND FAMILIES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"/>
            </a:endParaRPr>
          </a:p>
          <a:p>
            <a:pPr marL="604519" lvl="1" indent="-302260" algn="ctr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PARENT AND FAMILY ENGAGEMENT POLICY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"/>
            </a:endParaRPr>
          </a:p>
          <a:p>
            <a:pPr marL="604520" lvl="1" indent="-302260" algn="ctr">
              <a:lnSpc>
                <a:spcPts val="4200"/>
              </a:lnSpc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SCHOOL-PARENT COMPACT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3144" y="201192"/>
            <a:ext cx="7112384" cy="3214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 Bold"/>
              </a:rPr>
              <a:t>How are the funds used on campus?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15234" y="5879240"/>
            <a:ext cx="4375053" cy="179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dirty="0">
                <a:solidFill>
                  <a:srgbClr val="5F7783"/>
                </a:solidFill>
                <a:latin typeface="Telegraf"/>
              </a:rPr>
              <a:t>Purchase additional materials and technology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72757" y="8329083"/>
            <a:ext cx="6226495" cy="1069040"/>
            <a:chOff x="0" y="0"/>
            <a:chExt cx="8301994" cy="1425387"/>
          </a:xfrm>
        </p:grpSpPr>
        <p:sp>
          <p:nvSpPr>
            <p:cNvPr id="5" name="TextBox 5"/>
            <p:cNvSpPr txBox="1"/>
            <p:nvPr/>
          </p:nvSpPr>
          <p:spPr>
            <a:xfrm>
              <a:off x="2468590" y="-133350"/>
              <a:ext cx="5833404" cy="155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5F7783"/>
                  </a:solidFill>
                  <a:latin typeface="Telegraf"/>
                </a:rPr>
                <a:t>Teacher professional training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34118"/>
              <a:ext cx="1703499" cy="1204838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3124200" y="3812433"/>
            <a:ext cx="4375053" cy="169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5F7783"/>
                </a:solidFill>
                <a:latin typeface="Telegraf"/>
              </a:rPr>
              <a:t>Hire additional professionals for interventions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4343" r="25656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6070984"/>
            <a:ext cx="1422139" cy="14143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26931" y="3767872"/>
            <a:ext cx="923908" cy="1774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0808" y="0"/>
            <a:ext cx="19669617" cy="2203512"/>
          </a:xfrm>
          <a:prstGeom prst="rect">
            <a:avLst/>
          </a:prstGeom>
          <a:solidFill>
            <a:srgbClr val="8BCB9F"/>
          </a:solidFill>
        </p:spPr>
      </p:sp>
      <p:sp>
        <p:nvSpPr>
          <p:cNvPr id="3" name="TextBox 3"/>
          <p:cNvSpPr txBox="1"/>
          <p:nvPr/>
        </p:nvSpPr>
        <p:spPr>
          <a:xfrm>
            <a:off x="187538" y="340995"/>
            <a:ext cx="16637017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200">
                <a:solidFill>
                  <a:srgbClr val="FFFFFF"/>
                </a:solidFill>
                <a:latin typeface="Telegraf"/>
              </a:rPr>
              <a:t>School- Parent Compact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3648" y="2472458"/>
            <a:ext cx="16265652" cy="638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The school-parent compact is a written agreement...</a:t>
            </a:r>
          </a:p>
          <a:p>
            <a:pPr algn="ctr">
              <a:lnSpc>
                <a:spcPts val="4761"/>
              </a:lnSpc>
            </a:pPr>
            <a:endParaRPr lang="en-US" sz="3200">
              <a:solidFill>
                <a:srgbClr val="000000"/>
              </a:solidFill>
              <a:latin typeface="Telegraf"/>
            </a:endParaRP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That addresses high-quality curriculum and instruction</a:t>
            </a: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That describes how parents and families, school staff, and students share the responsibility for improved student academic achievement</a:t>
            </a: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That stresses the importance of frequent communication between school and home, and the value of parent-teacher conferences (required in elementary schools)</a:t>
            </a: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That affirms the importance of parents and families in decision relating to the education for their children</a:t>
            </a: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Title I parents have the right to be involved in the development of the the school-parent compact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030411" cy="10402962"/>
          </a:xfrm>
          <a:prstGeom prst="rect">
            <a:avLst/>
          </a:prstGeom>
          <a:solidFill>
            <a:srgbClr val="F9DCA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3550" b="13550"/>
          <a:stretch>
            <a:fillRect/>
          </a:stretch>
        </p:blipFill>
        <p:spPr>
          <a:xfrm>
            <a:off x="0" y="7557853"/>
            <a:ext cx="7030411" cy="27291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0142" y="1793736"/>
            <a:ext cx="7405833" cy="189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>
                <a:solidFill>
                  <a:srgbClr val="5F7783"/>
                </a:solidFill>
                <a:latin typeface="Telegraf"/>
              </a:rPr>
              <a:t>Parent and Family Engagement Policy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30411" y="962279"/>
            <a:ext cx="11057447" cy="877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800" spc="240" dirty="0">
                <a:solidFill>
                  <a:srgbClr val="000000"/>
                </a:solidFill>
                <a:latin typeface="Telegraf"/>
              </a:rPr>
              <a:t>TH</a:t>
            </a:r>
            <a:r>
              <a:rPr lang="en-US" sz="2800" u="none" spc="240" dirty="0">
                <a:solidFill>
                  <a:srgbClr val="000000"/>
                </a:solidFill>
                <a:latin typeface="Telegraf"/>
              </a:rPr>
              <a:t>E PARENT &amp; FAMILY ENGAGEMENT POLICY ADDRESSES HOW THE SCHOOL WILL IMPLEMENT THE PARENT AND FAMILY ENGAGEMENT PROGRAM WHICH INCLUDES: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endParaRPr lang="en-US" sz="2399" u="none" spc="240" dirty="0">
              <a:solidFill>
                <a:srgbClr val="000000"/>
              </a:solidFill>
              <a:latin typeface="Telegraf"/>
            </a:endParaRP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PROVIDING TIMELY INFORMATION ABOUT PARENTS AND FAMI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LY</a:t>
            </a: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 ENGAGEMENT AC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T</a:t>
            </a: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IVI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T</a:t>
            </a: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ES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600" u="none" spc="280" dirty="0">
              <a:solidFill>
                <a:srgbClr val="000000"/>
              </a:solidFill>
              <a:latin typeface="Telegraf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PROVIDING INFORMATION TO PARENTS ABOUT CURRICULUM AND ASSESSMENT</a:t>
            </a:r>
          </a:p>
          <a:p>
            <a:pPr algn="just">
              <a:lnSpc>
                <a:spcPts val="3919"/>
              </a:lnSpc>
            </a:pPr>
            <a:endParaRPr lang="en-US" sz="2600" spc="280" dirty="0">
              <a:solidFill>
                <a:srgbClr val="000000"/>
              </a:solidFill>
              <a:latin typeface="Telegraf"/>
            </a:endParaRP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IF 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REQUE</a:t>
            </a: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STED, PROVIDING ADDITIONAL MEETINGS WITH PARENTS TO DISCUSS DECISIONS FOR THE EDUCATION OF 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THEIR</a:t>
            </a: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 CHILD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600" spc="280" dirty="0">
              <a:solidFill>
                <a:srgbClr val="000000"/>
              </a:solidFill>
              <a:latin typeface="Telegraf"/>
            </a:endParaRPr>
          </a:p>
          <a:p>
            <a:pPr marL="604520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INFORMING TITLE I PARENTS OF THEIR RIGHT TO BE INVOLVE</a:t>
            </a:r>
            <a:r>
              <a:rPr lang="en-US" sz="2600" u="none" spc="280" dirty="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600" spc="280" dirty="0">
                <a:solidFill>
                  <a:srgbClr val="000000"/>
                </a:solidFill>
                <a:latin typeface="Telegraf"/>
              </a:rPr>
              <a:t> IN THE DEVELOPMENT OF THE SCHOOL POLICY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1040</Words>
  <Application>Microsoft Office PowerPoint</Application>
  <PresentationFormat>Custom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Open Sans Light</vt:lpstr>
      <vt:lpstr>Arial</vt:lpstr>
      <vt:lpstr>Calibri</vt:lpstr>
      <vt:lpstr>Telegraf</vt:lpstr>
      <vt:lpstr>Telegraf Bold</vt:lpstr>
      <vt:lpstr>Alice</vt:lpstr>
      <vt:lpstr>Alice Bold</vt:lpstr>
      <vt:lpstr>Open Sans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EISD Annual Title I Meeting SP</dc:title>
  <dc:creator>Kimberly Procell</dc:creator>
  <cp:lastModifiedBy>Kimberly Procell</cp:lastModifiedBy>
  <cp:revision>7</cp:revision>
  <cp:lastPrinted>2020-10-08T17:54:33Z</cp:lastPrinted>
  <dcterms:created xsi:type="dcterms:W3CDTF">2006-08-16T00:00:00Z</dcterms:created>
  <dcterms:modified xsi:type="dcterms:W3CDTF">2020-10-13T14:25:10Z</dcterms:modified>
  <dc:identifier>DAEIJwiE_xk</dc:identifier>
</cp:coreProperties>
</file>